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1" r:id="rId2"/>
    <p:sldId id="984" r:id="rId3"/>
    <p:sldId id="985" r:id="rId4"/>
    <p:sldId id="367" r:id="rId5"/>
    <p:sldId id="956" r:id="rId6"/>
    <p:sldId id="291" r:id="rId7"/>
    <p:sldId id="289" r:id="rId8"/>
    <p:sldId id="989" r:id="rId9"/>
    <p:sldId id="990" r:id="rId10"/>
    <p:sldId id="991" r:id="rId11"/>
    <p:sldId id="973" r:id="rId12"/>
    <p:sldId id="988" r:id="rId13"/>
    <p:sldId id="992" r:id="rId14"/>
    <p:sldId id="257" r:id="rId15"/>
    <p:sldId id="337" r:id="rId16"/>
  </p:sldIdLst>
  <p:sldSz cx="12192000" cy="6858000"/>
  <p:notesSz cx="9929813" cy="67992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EA817AF-7EF1-44E7-9874-05B054E8F8F6}">
          <p14:sldIdLst>
            <p14:sldId id="331"/>
          </p14:sldIdLst>
        </p14:section>
        <p14:section name="Section par défaut" id="{C8E773E8-8887-46B2-B49A-BE9D9E665A99}">
          <p14:sldIdLst>
            <p14:sldId id="984"/>
            <p14:sldId id="985"/>
            <p14:sldId id="367"/>
            <p14:sldId id="956"/>
            <p14:sldId id="291"/>
            <p14:sldId id="289"/>
            <p14:sldId id="989"/>
            <p14:sldId id="990"/>
            <p14:sldId id="991"/>
            <p14:sldId id="973"/>
            <p14:sldId id="988"/>
            <p14:sldId id="992"/>
            <p14:sldId id="257"/>
            <p14:sldId id="3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342"/>
    <a:srgbClr val="93C352"/>
    <a:srgbClr val="97C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81B7A-0335-44AB-9AF5-C208A288C23A}" v="4" dt="2021-05-11T13:40:02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53050" autoAdjust="0"/>
  </p:normalViewPr>
  <p:slideViewPr>
    <p:cSldViewPr snapToGrid="0">
      <p:cViewPr varScale="1">
        <p:scale>
          <a:sx n="35" d="100"/>
          <a:sy n="35" d="100"/>
        </p:scale>
        <p:origin x="18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04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A43D038-2F12-4F51-ACE1-8B6FC79806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23B79C-23E0-4B3F-9104-7C68F55990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4596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29F19-3BCD-4CA2-B181-78AD1882DD19}" type="datetimeFigureOut">
              <a:rPr lang="fr-FR" smtClean="0"/>
              <a:t>22/05/2026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8EB014-7A7C-4FCE-A62F-6A5F3CE23F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5ED0FB-8381-4AF6-980A-614A2AEF9A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4596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B9675-A06C-4BC3-8B5C-669AB90262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642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14419-DE0C-41E8-97B3-1C6471CED1AE}" type="datetimeFigureOut">
              <a:rPr lang="fr-FR" smtClean="0"/>
              <a:t>22/05/2026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81463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982" y="3272145"/>
            <a:ext cx="7943850" cy="26772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4596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BCE4C-2A31-4964-B55D-66F2F0D2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98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7AC1B-DE28-9246-8D48-BAC8423ECE3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56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BB82-9EBE-3D47-AD79-7F6EA9E5588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950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FBB82-9EBE-3D47-AD79-7F6EA9E5588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50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CAS SUSPECT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BCE4C-2A31-4964-B55D-66F2F0D27FA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180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BCE4C-2A31-4964-B55D-66F2F0D27FA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20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>
            <a:extLst>
              <a:ext uri="{FF2B5EF4-FFF2-40B4-BE49-F238E27FC236}">
                <a16:creationId xmlns:a16="http://schemas.microsoft.com/office/drawing/2014/main" id="{5BBCD11D-F88E-405F-BDCE-625F372477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ce réservé des notes 2">
            <a:extLst>
              <a:ext uri="{FF2B5EF4-FFF2-40B4-BE49-F238E27FC236}">
                <a16:creationId xmlns:a16="http://schemas.microsoft.com/office/drawing/2014/main" id="{ED850986-8995-498E-8BFB-A2182DD9B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4100" name="Espace réservé du numéro de diapositive 3">
            <a:extLst>
              <a:ext uri="{FF2B5EF4-FFF2-40B4-BE49-F238E27FC236}">
                <a16:creationId xmlns:a16="http://schemas.microsoft.com/office/drawing/2014/main" id="{FAD37ED8-DFDA-4162-B582-88FE541D9B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F89CE-29D5-4883-B266-8E952B4E3C08}" type="slidenum">
              <a:rPr lang="fr-FR" altLang="fr-FR"/>
              <a:pPr/>
              <a:t>14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4ACED8-56AF-41D5-A489-AFE2634B9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075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DEAAD98-17DB-4CA5-8C42-928DA2D7C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067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EBC400-FD02-48EA-99E5-E24A75D6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7E68718-0E38-4A05-80CE-FCBFF9FC29F2}" type="datetime1">
              <a:rPr lang="fr-FR" smtClean="0"/>
              <a:pPr/>
              <a:t>22/05/2026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BF2256-42AB-4529-8D12-DC091EA4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COREB Mission nationale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20543-E4E0-4455-B39C-D172AD58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41E3742-9FD4-4256-B175-E88D0DDCC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08597"/>
            <a:ext cx="1228165" cy="5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1DB3A-3275-4267-9C70-04B950485F99}"/>
              </a:ext>
            </a:extLst>
          </p:cNvPr>
          <p:cNvSpPr/>
          <p:nvPr userDrawn="1"/>
        </p:nvSpPr>
        <p:spPr>
          <a:xfrm>
            <a:off x="-24287" y="136526"/>
            <a:ext cx="12261273" cy="3521074"/>
          </a:xfrm>
          <a:prstGeom prst="rect">
            <a:avLst/>
          </a:prstGeom>
          <a:solidFill>
            <a:srgbClr val="2A334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18EF52-6A6D-4F0E-B6F3-F4F8CF19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835"/>
            <a:ext cx="10515600" cy="2852737"/>
          </a:xfrm>
          <a:ln>
            <a:noFill/>
          </a:ln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AD2FCF-3D5E-4A72-AF9F-74A2130BC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178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05399D-153A-45F8-989C-FDD8E80E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00A74023-C899-45DA-9E88-296F28E64859}" type="datetime1">
              <a:rPr lang="fr-FR" smtClean="0"/>
              <a:pPr/>
              <a:t>22/05/2026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C407E4-07DB-4295-B16F-6A801676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5B1EF88-57BB-4FB1-80B1-B44C6D0539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23" y="6233753"/>
            <a:ext cx="113395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1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6CD18-E954-471B-A647-53519870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6EEB1B-7825-4C06-BABB-BC5B0EB45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b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b="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b="0"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b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75D84C-BFC0-4A8C-ADB7-96D0E0B0B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D453FD-EE0B-4100-B886-36F9CB83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E75F71AA-2024-4A5E-A9EA-85EAA3F14C2E}" type="datetime1">
              <a:rPr lang="fr-FR" smtClean="0"/>
              <a:pPr/>
              <a:t>22/05/2026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B069A3-7F93-4A4E-8769-9D4E3DEF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FD0FEA-7AC7-457E-B438-7190C2A29D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082" y="6248644"/>
            <a:ext cx="1139835" cy="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9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6CD18-E954-471B-A647-53519870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6EEB1B-7825-4C06-BABB-BC5B0EB45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b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b="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b="0"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b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75D84C-BFC0-4A8C-ADB7-96D0E0B0B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D453FD-EE0B-4100-B886-36F9CB83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E75F71AA-2024-4A5E-A9EA-85EAA3F14C2E}" type="datetime1">
              <a:rPr lang="fr-FR" smtClean="0"/>
              <a:pPr/>
              <a:t>22/05/2026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B069A3-7F93-4A4E-8769-9D4E3DEF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891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520ACE-E91F-446C-B673-86FDDA768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3429D7-99E7-465C-8149-90AAF119F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B5592E-8431-485C-A545-4E984AB0D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522925-1546-4F8B-86E5-011A3EF5C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298EAF-2CB1-4A70-86EF-088F0DECD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0B5DCBA-0D38-4566-8C7F-B91CE969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BC6FF32-9DFF-4C06-B458-465647C4813F}" type="datetime1">
              <a:rPr lang="fr-FR" smtClean="0"/>
              <a:pPr/>
              <a:t>22/05/2026</a:t>
            </a:fld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DCD3C4-0801-4581-8C73-5C91A0F1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308D12D-1AAD-4FA7-80DD-35AA66D304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082" y="6248644"/>
            <a:ext cx="1139835" cy="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5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2768F2-E425-4B4F-B9AA-6FCA7F8D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9E3B04-A9C8-47F5-98E7-6CCC2A43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AAA1301-5EC8-4FA2-9C64-4B9EF615CDC8}" type="datetime1">
              <a:rPr lang="fr-FR" smtClean="0"/>
              <a:pPr/>
              <a:t>22/05/2026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392839-E320-4DAB-B680-311D7F51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9BCD18-4454-4DAA-A77C-1F74709DBB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082" y="6248644"/>
            <a:ext cx="1139835" cy="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26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A16CD29-F9B5-441D-BBA6-9324FCC6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56B968F-D2E8-4948-9F0F-A0AC1F4373AF}" type="datetime1">
              <a:rPr lang="fr-FR" smtClean="0"/>
              <a:pPr/>
              <a:t>22/05/2026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A0249F-8E10-4306-A1E7-DEF9CC186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4DC1F4-551D-4234-9B45-0308317C43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082" y="6248644"/>
            <a:ext cx="1139835" cy="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88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9616A9-283C-416D-AF48-41B7FB54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642774-F127-43CC-A5B0-9CBF17698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80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240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2000"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200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2DB29D-F41F-4B36-A81D-A367C5D70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4E98B0-1A86-46A6-9A03-796A0990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CDFC0BB-94AF-42E2-8777-BE4C1FE816A6}" type="datetime1">
              <a:rPr lang="fr-FR" smtClean="0"/>
              <a:pPr/>
              <a:t>22/05/2026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33B95A-4386-4801-A164-5DA08E24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BEEE0D-3809-46FE-AF1B-3C7667A00D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082" y="6248644"/>
            <a:ext cx="1139835" cy="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49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AB34E-BFE6-4234-A4AE-DADC76968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BE4BED2-6D94-461E-9ADD-72027B9C5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584667-095A-4A62-BAF6-B49106BF9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7977E7-0AA7-46E2-9429-D96B2B66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AAA10369-8E46-4F57-893E-F79CBDD223A7}" type="datetime1">
              <a:rPr lang="fr-FR" smtClean="0"/>
              <a:pPr/>
              <a:t>22/05/2026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6AB07F-315B-4609-8612-09197FD1E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CA9E787-47D8-4CFD-85C9-7A3E176B5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082" y="6248644"/>
            <a:ext cx="1139835" cy="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3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35EF76-8088-4BF0-B138-230BB9934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25991"/>
          </a:xfrm>
        </p:spPr>
        <p:txBody>
          <a:bodyPr/>
          <a:lstStyle>
            <a:lvl1pPr>
              <a:defRPr b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b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b="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b="0"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b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44CDC7-2947-44B9-9CF2-E35E8186A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924E9F-4334-410F-96B1-503D228EF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A8C95897-1AF6-496A-8177-C2281B7B4B8F}" type="datetime1">
              <a:rPr lang="fr-FR" smtClean="0"/>
              <a:pPr/>
              <a:t>22/05/2026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7BA2CC-335F-474F-A1FB-9F9C643F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3F4B25-451A-4683-8907-08412BD9B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082" y="6248644"/>
            <a:ext cx="1139835" cy="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8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35EF76-8088-4BF0-B138-230BB9934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25991"/>
          </a:xfrm>
        </p:spPr>
        <p:txBody>
          <a:bodyPr/>
          <a:lstStyle>
            <a:lvl1pPr>
              <a:defRPr b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b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b="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b="0"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b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44CDC7-2947-44B9-9CF2-E35E8186A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924E9F-4334-410F-96B1-503D228EF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A8C95897-1AF6-496A-8177-C2281B7B4B8F}" type="datetime1">
              <a:rPr lang="fr-FR" smtClean="0"/>
              <a:pPr/>
              <a:t>22/05/2026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7BA2CC-335F-474F-A1FB-9F9C643F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9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35EF76-8088-4BF0-B138-230BB9934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25991"/>
          </a:xfrm>
        </p:spPr>
        <p:txBody>
          <a:bodyPr/>
          <a:lstStyle>
            <a:lvl1pPr>
              <a:defRPr b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b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b="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b="0"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b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44CDC7-2947-44B9-9CF2-E35E8186A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924E9F-4334-410F-96B1-503D228EF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A8C95897-1AF6-496A-8177-C2281B7B4B8F}" type="datetime1">
              <a:rPr lang="fr-FR" smtClean="0"/>
              <a:pPr/>
              <a:t>22/05/2026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7BA2CC-335F-474F-A1FB-9F9C643F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3F91241-BFE9-40D0-A7CD-AE872EB54A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082" y="6248644"/>
            <a:ext cx="1139835" cy="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0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18EF52-6A6D-4F0E-B6F3-F4F8CF19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AD2FCF-3D5E-4A72-AF9F-74A2130BC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1864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05399D-153A-45F8-989C-FDD8E80E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0A74023-C899-45DA-9E88-296F28E64859}" type="datetime1">
              <a:rPr lang="fr-FR" smtClean="0"/>
              <a:pPr/>
              <a:t>22/05/2026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C407E4-07DB-4295-B16F-6A801676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4F0D7A1-F091-4989-9EC9-ED1FEFD5A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082" y="6248644"/>
            <a:ext cx="1139835" cy="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7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18EF52-6A6D-4F0E-B6F3-F4F8CF19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AD2FCF-3D5E-4A72-AF9F-74A2130BC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1864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05399D-153A-45F8-989C-FDD8E80E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0A74023-C899-45DA-9E88-296F28E64859}" type="datetime1">
              <a:rPr lang="fr-FR" smtClean="0"/>
              <a:pPr/>
              <a:t>22/05/2026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C407E4-07DB-4295-B16F-6A801676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54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1DB3A-3275-4267-9C70-04B950485F99}"/>
              </a:ext>
            </a:extLst>
          </p:cNvPr>
          <p:cNvSpPr/>
          <p:nvPr userDrawn="1"/>
        </p:nvSpPr>
        <p:spPr>
          <a:xfrm>
            <a:off x="-24287" y="136526"/>
            <a:ext cx="12261273" cy="352107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18EF52-6A6D-4F0E-B6F3-F4F8CF19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835"/>
            <a:ext cx="10515600" cy="2852737"/>
          </a:xfrm>
          <a:ln>
            <a:noFill/>
          </a:ln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AD2FCF-3D5E-4A72-AF9F-74A2130BC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178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05399D-153A-45F8-989C-FDD8E80E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00A74023-C899-45DA-9E88-296F28E64859}" type="datetime1">
              <a:rPr lang="fr-FR" smtClean="0"/>
              <a:pPr/>
              <a:t>22/05/2026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C407E4-07DB-4295-B16F-6A801676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5B1EF88-57BB-4FB1-80B1-B44C6D0539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23" y="6233753"/>
            <a:ext cx="113395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3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1DB3A-3275-4267-9C70-04B950485F99}"/>
              </a:ext>
            </a:extLst>
          </p:cNvPr>
          <p:cNvSpPr/>
          <p:nvPr userDrawn="1"/>
        </p:nvSpPr>
        <p:spPr>
          <a:xfrm>
            <a:off x="-24287" y="136526"/>
            <a:ext cx="12261273" cy="3521074"/>
          </a:xfrm>
          <a:prstGeom prst="rect">
            <a:avLst/>
          </a:prstGeom>
          <a:solidFill>
            <a:srgbClr val="97C0D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18EF52-6A6D-4F0E-B6F3-F4F8CF19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835"/>
            <a:ext cx="10515600" cy="2852737"/>
          </a:xfrm>
          <a:ln>
            <a:noFill/>
          </a:ln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AD2FCF-3D5E-4A72-AF9F-74A2130BC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178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05399D-153A-45F8-989C-FDD8E80E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00A74023-C899-45DA-9E88-296F28E64859}" type="datetime1">
              <a:rPr lang="fr-FR" smtClean="0"/>
              <a:pPr/>
              <a:t>22/05/2026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C407E4-07DB-4295-B16F-6A801676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5B1EF88-57BB-4FB1-80B1-B44C6D0539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23" y="6233753"/>
            <a:ext cx="113395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5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1DB3A-3275-4267-9C70-04B950485F99}"/>
              </a:ext>
            </a:extLst>
          </p:cNvPr>
          <p:cNvSpPr/>
          <p:nvPr userDrawn="1"/>
        </p:nvSpPr>
        <p:spPr>
          <a:xfrm>
            <a:off x="-24287" y="136526"/>
            <a:ext cx="12261273" cy="3521074"/>
          </a:xfrm>
          <a:prstGeom prst="rect">
            <a:avLst/>
          </a:prstGeom>
          <a:solidFill>
            <a:srgbClr val="93C35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18EF52-6A6D-4F0E-B6F3-F4F8CF19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835"/>
            <a:ext cx="10515600" cy="2852737"/>
          </a:xfrm>
          <a:ln>
            <a:noFill/>
          </a:ln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AD2FCF-3D5E-4A72-AF9F-74A2130BC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178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05399D-153A-45F8-989C-FDD8E80E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00A74023-C899-45DA-9E88-296F28E64859}" type="datetime1">
              <a:rPr lang="fr-FR" smtClean="0"/>
              <a:pPr/>
              <a:t>22/05/2026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C407E4-07DB-4295-B16F-6A801676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5B1EF88-57BB-4FB1-80B1-B44C6D0539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23" y="6233753"/>
            <a:ext cx="113395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0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EED4819-1FD2-4FC8-A8B1-9A376E0B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2885BB-A56B-4499-9FE8-40C51FD9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4B7D2-750A-4FFD-8247-643C8EC72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1B06EC7D-2B0C-43F1-AEDC-3471CEDD56DE}" type="datetime1">
              <a:rPr lang="fr-FR" smtClean="0"/>
              <a:pPr/>
              <a:t>22/05/2026</a:t>
            </a:fld>
            <a:endParaRPr lang="fr-FR">
              <a:solidFill>
                <a:schemeClr val="accent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123346-A781-4559-AC78-36921C010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r-FR"/>
              <a:t>COREB Mission nationale</a:t>
            </a:r>
            <a:endParaRPr lang="fr-FR">
              <a:solidFill>
                <a:schemeClr val="accent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C769D9-BB31-45A2-A8B1-661A54392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516431B4-11CF-40CC-9E89-9AF767A2BC2F}" type="slidenum">
              <a:rPr lang="fr-FR" smtClean="0"/>
              <a:pPr/>
              <a:t>‹N°›</a:t>
            </a:fld>
            <a:endParaRPr lang="fr-FR">
              <a:solidFill>
                <a:schemeClr val="accent5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4A3116B-0530-4362-8994-A57C7A93607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97"/>
            <a:ext cx="12200313" cy="1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0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8" r:id="rId4"/>
    <p:sldLayoutId id="2147483651" r:id="rId5"/>
    <p:sldLayoutId id="2147483665" r:id="rId6"/>
    <p:sldLayoutId id="2147483659" r:id="rId7"/>
    <p:sldLayoutId id="2147483660" r:id="rId8"/>
    <p:sldLayoutId id="2147483661" r:id="rId9"/>
    <p:sldLayoutId id="2147483662" r:id="rId10"/>
    <p:sldLayoutId id="2147483652" r:id="rId11"/>
    <p:sldLayoutId id="2147483664" r:id="rId12"/>
    <p:sldLayoutId id="2147483653" r:id="rId13"/>
    <p:sldLayoutId id="2147483654" r:id="rId14"/>
    <p:sldLayoutId id="2147483655" r:id="rId15"/>
    <p:sldLayoutId id="2147483656" r:id="rId16"/>
    <p:sldLayoutId id="2147483657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fr-FR" kern="0" dirty="0">
                <a:solidFill>
                  <a:prstClr val="white"/>
                </a:solidFill>
                <a:latin typeface="Montserrat"/>
              </a:rPr>
              <a:t>Point de Situation</a:t>
            </a:r>
            <a:br>
              <a:rPr lang="fr-FR" kern="0" dirty="0">
                <a:solidFill>
                  <a:prstClr val="white"/>
                </a:solidFill>
                <a:latin typeface="Montserrat"/>
              </a:rPr>
            </a:br>
            <a:r>
              <a:rPr lang="fr-FR" kern="0" dirty="0">
                <a:solidFill>
                  <a:prstClr val="white"/>
                </a:solidFill>
                <a:latin typeface="Montserrat"/>
              </a:rPr>
              <a:t>Alerte Ebola</a:t>
            </a:r>
            <a:br>
              <a:rPr lang="fr-FR" kern="0" dirty="0">
                <a:solidFill>
                  <a:prstClr val="white"/>
                </a:solidFill>
                <a:latin typeface="Montserrat"/>
              </a:rPr>
            </a:br>
            <a:r>
              <a:rPr lang="fr-FR" kern="0" dirty="0">
                <a:solidFill>
                  <a:prstClr val="white"/>
                </a:solidFill>
                <a:latin typeface="Montserrat"/>
              </a:rPr>
              <a:t>22 Mai 2026</a:t>
            </a:r>
            <a:endParaRPr lang="fr-FR" altLang="fr-FR" kern="0" dirty="0">
              <a:solidFill>
                <a:prstClr val="white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9649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1AD01FA-B884-48BE-B651-4112AF51E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74" y="1825625"/>
            <a:ext cx="11646568" cy="4025991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+mj-lt"/>
              </a:rPr>
              <a:t>Cas suspect + notion d’exposition à risque : </a:t>
            </a:r>
            <a:br>
              <a:rPr lang="fr-FR" sz="2000" dirty="0">
                <a:latin typeface="+mj-lt"/>
              </a:rPr>
            </a:br>
            <a:r>
              <a:rPr lang="fr-FR" sz="2000" dirty="0">
                <a:latin typeface="+mj-lt"/>
              </a:rPr>
              <a:t>Tout patient présentant un tableau clinique évocateur de MVE qui rapporte, dans un délai de 21 jours avant le début des symptômes, une exposition à risque établie (cf. liste) ou, sur le territoire français uniquement, un contact direct avec un cas confirmé sans port d’EPI. </a:t>
            </a:r>
          </a:p>
          <a:p>
            <a:r>
              <a:rPr lang="fr-FR" sz="2000" b="1" dirty="0">
                <a:solidFill>
                  <a:schemeClr val="accent2"/>
                </a:solidFill>
                <a:latin typeface="+mj-lt"/>
              </a:rPr>
              <a:t>Cas suspect + exposition impossible à évaluer : </a:t>
            </a:r>
            <a:br>
              <a:rPr lang="fr-FR" sz="2000" b="1" dirty="0">
                <a:solidFill>
                  <a:schemeClr val="accent2"/>
                </a:solidFill>
                <a:latin typeface="+mj-lt"/>
              </a:rPr>
            </a:br>
            <a:r>
              <a:rPr lang="fr-FR" sz="2000" dirty="0">
                <a:latin typeface="+mj-lt"/>
              </a:rPr>
              <a:t>Tout patient suspect pour lequel une exposition est impossible à évaluer du fait d’un interrogatoire impossible, ou en cas d’exposition à un cas suspect ou possible (non encore classé).</a:t>
            </a:r>
          </a:p>
          <a:p>
            <a:r>
              <a:rPr lang="fr-FR" sz="2000" b="1" dirty="0">
                <a:solidFill>
                  <a:schemeClr val="accent2"/>
                </a:solidFill>
                <a:latin typeface="+mj-lt"/>
              </a:rPr>
              <a:t>Cas suspect + triade fièvre + hémorragie + signes généraux </a:t>
            </a:r>
            <a:br>
              <a:rPr lang="fr-FR" sz="2000" b="1" dirty="0">
                <a:solidFill>
                  <a:schemeClr val="accent2"/>
                </a:solidFill>
                <a:latin typeface="+mj-lt"/>
              </a:rPr>
            </a:br>
            <a:r>
              <a:rPr lang="fr-FR" sz="2000" dirty="0">
                <a:latin typeface="+mj-lt"/>
              </a:rPr>
              <a:t>même en l’absence certaine d’exposition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CE71AB0-C3FA-44C5-B349-3B2CA6C9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possible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3350724-7A34-413A-806D-E56109926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98" y="4960904"/>
            <a:ext cx="5391902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7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2B1D894-DAE2-420E-B950-392E6637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ED08-EF70-E34F-9EDA-F730336765F1}" type="slidenum">
              <a:rPr lang="fr-FR" smtClean="0"/>
              <a:t>11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7CBA03-D40D-49FB-8E16-078B661547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368"/>
          <a:stretch/>
        </p:blipFill>
        <p:spPr>
          <a:xfrm>
            <a:off x="1919535" y="324515"/>
            <a:ext cx="8352930" cy="581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31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98AEF4D-9BA5-47B3-8493-8490A661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Evaluation du risque d’infection chez les soignants exposés en zone épidémique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4CE266-AE76-48AE-9942-04D983412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63" y="1690688"/>
            <a:ext cx="9489422" cy="445844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C1824FC-F32C-4D0E-AE7B-897A3EDA5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558" y="5543567"/>
            <a:ext cx="3978442" cy="13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41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2B06183-C16E-44B9-97B4-2E887132F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22" y="0"/>
            <a:ext cx="4885381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DC77144-8E2C-424A-92FB-27CBAA496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98" y="4960904"/>
            <a:ext cx="5391902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6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5">
            <a:extLst>
              <a:ext uri="{FF2B5EF4-FFF2-40B4-BE49-F238E27FC236}">
                <a16:creationId xmlns:a16="http://schemas.microsoft.com/office/drawing/2014/main" id="{DA9D3143-43DD-4D91-BCD9-4DABC69D1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18" y="2025445"/>
            <a:ext cx="10739716" cy="255454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PRISE EN CHARGE MEDICALE  </a:t>
            </a:r>
            <a:r>
              <a:rPr lang="fr-FR" alt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: </a:t>
            </a:r>
            <a:r>
              <a:rPr lang="fr-FR" altLang="fr-FR" sz="2000" dirty="0">
                <a:latin typeface="+mj-lt"/>
                <a:cs typeface="Calibri" panose="020F0502020204030204" pitchFamily="34" charset="0"/>
              </a:rPr>
              <a:t>Interrogatoire du patient par le Médecin </a:t>
            </a:r>
            <a:endParaRPr lang="fr-FR" altLang="fr-FR" sz="20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fr-FR" altLang="fr-FR" sz="2000" b="1" dirty="0">
                <a:solidFill>
                  <a:srgbClr val="FF0000"/>
                </a:solidFill>
                <a:latin typeface="+mj-lt"/>
              </a:rPr>
              <a:t>Retour d’une zone à risque ? </a:t>
            </a:r>
            <a:br>
              <a:rPr lang="fr-FR" altLang="fr-FR" sz="2000" b="1" dirty="0">
                <a:solidFill>
                  <a:srgbClr val="FF0000"/>
                </a:solidFill>
                <a:latin typeface="+mj-lt"/>
              </a:rPr>
            </a:br>
            <a:r>
              <a:rPr lang="fr-FR" altLang="fr-FR" sz="2000" b="1" dirty="0">
                <a:latin typeface="+mj-lt"/>
              </a:rPr>
              <a:t>République démocratique du Congo: </a:t>
            </a:r>
            <a:r>
              <a:rPr lang="fr-FR" altLang="fr-FR" sz="2000" b="1" dirty="0" err="1">
                <a:latin typeface="+mj-lt"/>
              </a:rPr>
              <a:t>Iturie</a:t>
            </a:r>
            <a:r>
              <a:rPr lang="fr-FR" altLang="fr-FR" sz="2000" b="1" dirty="0">
                <a:latin typeface="+mj-lt"/>
              </a:rPr>
              <a:t> ou Nord Kivu</a:t>
            </a:r>
            <a:br>
              <a:rPr lang="fr-FR" altLang="fr-FR" sz="2000" b="1" dirty="0">
                <a:latin typeface="+mj-lt"/>
              </a:rPr>
            </a:br>
            <a:r>
              <a:rPr lang="fr-FR" sz="2000" dirty="0">
                <a:latin typeface="+mj-lt"/>
              </a:rPr>
              <a:t>En Ouganda, pas d’éléments en faveur d’une circulation virale</a:t>
            </a:r>
            <a:endParaRPr lang="fr-FR" altLang="fr-FR" sz="2000" dirty="0">
              <a:latin typeface="+mj-lt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fr-FR" sz="2000" b="1" dirty="0">
                <a:solidFill>
                  <a:srgbClr val="FF0000"/>
                </a:solidFill>
                <a:latin typeface="+mj-lt"/>
              </a:rPr>
              <a:t>Présence depuis moins de 21 jours des signes suivants ? : </a:t>
            </a:r>
            <a:r>
              <a:rPr lang="fr-FR" sz="2000" b="1" dirty="0">
                <a:latin typeface="+mj-lt"/>
              </a:rPr>
              <a:t> </a:t>
            </a:r>
            <a:br>
              <a:rPr lang="fr-FR" sz="2000" b="1" dirty="0">
                <a:latin typeface="+mj-lt"/>
              </a:rPr>
            </a:br>
            <a:r>
              <a:rPr lang="fr-FR" altLang="fr-FR" sz="2000" b="1" dirty="0">
                <a:latin typeface="+mj-lt"/>
              </a:rPr>
              <a:t>fièvre &gt; 38,0°C, asthénie, myalgies, arthralgies, </a:t>
            </a:r>
            <a:br>
              <a:rPr lang="fr-FR" altLang="fr-FR" sz="2000" b="1" dirty="0">
                <a:latin typeface="+mj-lt"/>
              </a:rPr>
            </a:br>
            <a:r>
              <a:rPr lang="fr-FR" altLang="fr-FR" sz="2000" b="1" dirty="0">
                <a:latin typeface="+mj-lt"/>
              </a:rPr>
              <a:t>céphalées, douleurs abdominales, diarrhées, vomissements, </a:t>
            </a:r>
            <a:br>
              <a:rPr lang="fr-FR" altLang="fr-FR" sz="2000" b="1" dirty="0">
                <a:latin typeface="+mj-lt"/>
              </a:rPr>
            </a:br>
            <a:r>
              <a:rPr lang="fr-FR" altLang="fr-FR" sz="2000" b="1" dirty="0">
                <a:latin typeface="+mj-lt"/>
              </a:rPr>
              <a:t>saignements inexpliqués</a:t>
            </a:r>
          </a:p>
        </p:txBody>
      </p:sp>
      <p:sp>
        <p:nvSpPr>
          <p:cNvPr id="3077" name="Rectangle 94">
            <a:extLst>
              <a:ext uri="{FF2B5EF4-FFF2-40B4-BE49-F238E27FC236}">
                <a16:creationId xmlns:a16="http://schemas.microsoft.com/office/drawing/2014/main" id="{974F64D8-421E-484D-B53B-05E455944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19" y="1037204"/>
            <a:ext cx="10739715" cy="40011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+mj-lt"/>
              </a:rPr>
              <a:t>En cas d’appel de l’accueil administratif: Faire mettre un </a:t>
            </a:r>
            <a:r>
              <a:rPr lang="fr-FR" altLang="fr-FR" sz="2000" b="1" dirty="0">
                <a:latin typeface="+mj-lt"/>
              </a:rPr>
              <a:t>masque chirurgical au patient </a:t>
            </a:r>
          </a:p>
        </p:txBody>
      </p:sp>
      <p:sp>
        <p:nvSpPr>
          <p:cNvPr id="3078" name="Rectangle 16">
            <a:extLst>
              <a:ext uri="{FF2B5EF4-FFF2-40B4-BE49-F238E27FC236}">
                <a16:creationId xmlns:a16="http://schemas.microsoft.com/office/drawing/2014/main" id="{688382CF-D825-4131-90D9-44F334CC6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18" y="1503686"/>
            <a:ext cx="10739716" cy="40011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000" dirty="0">
                <a:latin typeface="+mj-lt"/>
              </a:rPr>
              <a:t>Accompagner le patient en </a:t>
            </a:r>
            <a:r>
              <a:rPr lang="fr-FR" altLang="fr-FR" sz="2000" b="1" dirty="0">
                <a:latin typeface="+mj-lt"/>
              </a:rPr>
              <a:t>box individuel</a:t>
            </a:r>
            <a:r>
              <a:rPr lang="fr-FR" altLang="fr-FR" sz="2000" dirty="0">
                <a:latin typeface="+mj-lt"/>
              </a:rPr>
              <a:t>, par circuit identifié en amont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4B3911AC-105C-4035-A614-D25D1DFC6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19" y="4641972"/>
            <a:ext cx="10739716" cy="70788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000" dirty="0">
                <a:latin typeface="+mj-lt"/>
              </a:rPr>
              <a:t>Si symptôme compatible dans les 21j de retour de zone à risque</a:t>
            </a:r>
          </a:p>
          <a:p>
            <a:pPr algn="ctr" eaLnBrk="1" hangingPunct="1">
              <a:defRPr/>
            </a:pPr>
            <a:r>
              <a:rPr lang="fr-FR" altLang="fr-FR" sz="2000" dirty="0">
                <a:latin typeface="+mj-lt"/>
                <a:cs typeface="Calibri" panose="020F0502020204030204" pitchFamily="34" charset="0"/>
              </a:rPr>
              <a:t>APPEL </a:t>
            </a:r>
            <a:r>
              <a:rPr lang="fr-FR" altLang="fr-FR" sz="2000" b="1" dirty="0">
                <a:latin typeface="+mj-lt"/>
                <a:cs typeface="Calibri" panose="020F0502020204030204" pitchFamily="34" charset="0"/>
              </a:rPr>
              <a:t>SAMU CENTRE 15 /</a:t>
            </a:r>
            <a:r>
              <a:rPr lang="fr-FR" altLang="fr-FR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INFECTIOLOGUE REFERENT REB </a:t>
            </a:r>
            <a:r>
              <a:rPr lang="fr-FR" altLang="fr-FR" sz="20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pour classement du cas</a:t>
            </a:r>
            <a:endParaRPr lang="fr-FR" altLang="fr-FR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083" name="Picture 11">
            <a:extLst>
              <a:ext uri="{FF2B5EF4-FFF2-40B4-BE49-F238E27FC236}">
                <a16:creationId xmlns:a16="http://schemas.microsoft.com/office/drawing/2014/main" id="{C9CA9AA8-9FD8-48E8-A7C0-447A54EA3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30888" r="9721" b="4742"/>
          <a:stretch>
            <a:fillRect/>
          </a:stretch>
        </p:blipFill>
        <p:spPr bwMode="auto">
          <a:xfrm>
            <a:off x="8855172" y="2391095"/>
            <a:ext cx="2733062" cy="178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6">
            <a:extLst>
              <a:ext uri="{FF2B5EF4-FFF2-40B4-BE49-F238E27FC236}">
                <a16:creationId xmlns:a16="http://schemas.microsoft.com/office/drawing/2014/main" id="{8CD8A2D3-31BD-4824-80BB-26EDC419A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18" y="5481423"/>
            <a:ext cx="10739717" cy="707886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000" b="1" dirty="0">
                <a:solidFill>
                  <a:schemeClr val="accent2"/>
                </a:solidFill>
                <a:latin typeface="+mj-lt"/>
              </a:rPr>
              <a:t>Classement de cas par la triade d’expertise</a:t>
            </a:r>
            <a:br>
              <a:rPr lang="fr-FR" altLang="fr-FR" sz="2000" b="1" dirty="0">
                <a:solidFill>
                  <a:schemeClr val="accent2"/>
                </a:solidFill>
                <a:latin typeface="+mj-lt"/>
              </a:rPr>
            </a:br>
            <a:r>
              <a:rPr lang="fr-FR" altLang="fr-FR" sz="2000" dirty="0">
                <a:solidFill>
                  <a:schemeClr val="accent2"/>
                </a:solidFill>
                <a:latin typeface="+mj-lt"/>
              </a:rPr>
              <a:t>infectiologue référent REB de l’ESR + CNR FHV + SAMU +/- ARS – CIRE </a:t>
            </a:r>
            <a:r>
              <a:rPr lang="fr-FR" altLang="fr-FR" sz="2000" dirty="0" err="1">
                <a:solidFill>
                  <a:schemeClr val="accent2"/>
                </a:solidFill>
                <a:latin typeface="+mj-lt"/>
              </a:rPr>
              <a:t>SpF</a:t>
            </a:r>
            <a:endParaRPr lang="fr-FR" altLang="fr-FR" sz="2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CDEDE3B-A20B-4BBF-A84C-B0EA63DE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76" y="-154057"/>
            <a:ext cx="10515600" cy="1325563"/>
          </a:xfrm>
        </p:spPr>
        <p:txBody>
          <a:bodyPr/>
          <a:lstStyle/>
          <a:p>
            <a:r>
              <a:rPr lang="fr-FR" dirty="0"/>
              <a:t>Prise en charge d’un cas suspect Ebola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C2016B9A-E0FF-4EF7-8173-A864DDCF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31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22739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2B00C8-F71E-40C4-946A-96B605D9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E705E-E41A-4DA5-8596-393239C248B2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0B9F5E-BF9E-4CAB-A973-3F5E9E641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224"/>
          <a:stretch/>
        </p:blipFill>
        <p:spPr>
          <a:xfrm>
            <a:off x="1524000" y="150893"/>
            <a:ext cx="9144000" cy="154991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80B10A0-C3EB-4ECA-805D-A0334A932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5" y="2215933"/>
            <a:ext cx="3076871" cy="15499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5F78A07-2C34-401D-B636-4D2088EAA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416" y="1528672"/>
            <a:ext cx="5186367" cy="26485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201800D-2739-4879-A134-4D7E9E7E3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90" y="4177198"/>
            <a:ext cx="5024644" cy="229220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1E22814-EB4A-41E8-9AAB-F80E8027C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776" r="81906" b="1314"/>
          <a:stretch/>
        </p:blipFill>
        <p:spPr>
          <a:xfrm>
            <a:off x="7149134" y="5323303"/>
            <a:ext cx="3415613" cy="8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5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B1B3063-56AD-4B51-B010-DDD99436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ED08-EF70-E34F-9EDA-F730336765F1}" type="slidenum">
              <a:rPr lang="fr-FR" smtClean="0"/>
              <a:t>3</a:t>
            </a:fld>
            <a:endParaRPr lang="fr-FR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7C483AF-9B5E-43F2-98BF-2929408EF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" t="32258" r="9721" b="2004"/>
          <a:stretch/>
        </p:blipFill>
        <p:spPr bwMode="auto">
          <a:xfrm>
            <a:off x="7065929" y="232777"/>
            <a:ext cx="4980293" cy="32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1CFAEA-11B1-419E-93AB-D44D711D7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0" t="14018" r="12042" b="65718"/>
          <a:stretch/>
        </p:blipFill>
        <p:spPr bwMode="auto">
          <a:xfrm>
            <a:off x="7065929" y="3611562"/>
            <a:ext cx="4980294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4CAB95-7777-4F6A-91A7-D07C6512A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70008" r="3487" b="6508"/>
          <a:stretch/>
        </p:blipFill>
        <p:spPr bwMode="auto">
          <a:xfrm>
            <a:off x="145776" y="3858291"/>
            <a:ext cx="5149515" cy="286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4028A4-D223-4ACD-AEA3-8777513A7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t="18159" r="18932" b="49214"/>
          <a:stretch/>
        </p:blipFill>
        <p:spPr bwMode="auto">
          <a:xfrm>
            <a:off x="1072731" y="232777"/>
            <a:ext cx="3173742" cy="350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16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A3558A9-1993-44E0-A1FB-893E7FA8A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293" y="2691379"/>
            <a:ext cx="8766771" cy="22014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3AA626-4FA7-44DA-852F-C85B49E5EFA3}"/>
              </a:ext>
            </a:extLst>
          </p:cNvPr>
          <p:cNvSpPr/>
          <p:nvPr/>
        </p:nvSpPr>
        <p:spPr>
          <a:xfrm>
            <a:off x="9050047" y="2729578"/>
            <a:ext cx="1457532" cy="21632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5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356944E-8821-4446-AD90-4CDEA8F909E1}"/>
              </a:ext>
            </a:extLst>
          </p:cNvPr>
          <p:cNvSpPr txBox="1">
            <a:spLocks/>
          </p:cNvSpPr>
          <p:nvPr/>
        </p:nvSpPr>
        <p:spPr>
          <a:xfrm>
            <a:off x="7392145" y="260351"/>
            <a:ext cx="3267919" cy="360363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9pPr>
          </a:lstStyle>
          <a:p>
            <a:pPr algn="l">
              <a:defRPr/>
            </a:pPr>
            <a:r>
              <a:rPr lang="fr-FR" sz="1600" cap="all" dirty="0"/>
              <a:t>PATHOGENES DE GROUPE 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838A4CF-BB2D-4AB3-8988-DA3ABA169D1C}"/>
              </a:ext>
            </a:extLst>
          </p:cNvPr>
          <p:cNvSpPr txBox="1"/>
          <p:nvPr/>
        </p:nvSpPr>
        <p:spPr>
          <a:xfrm>
            <a:off x="2368276" y="62071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fr-FR" sz="2400" b="1" cap="all" dirty="0">
                <a:latin typeface="+mj-lt"/>
              </a:rPr>
              <a:t>PATHOGENES DE GROUPE 4</a:t>
            </a:r>
          </a:p>
        </p:txBody>
      </p:sp>
    </p:spTree>
    <p:extLst>
      <p:ext uri="{BB962C8B-B14F-4D97-AF65-F5344CB8AC3E}">
        <p14:creationId xmlns:p14="http://schemas.microsoft.com/office/powerpoint/2010/main" val="229572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135573-7903-45D8-A53A-4E132B774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42" y="253255"/>
            <a:ext cx="8893716" cy="66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0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2022 Map of Ebola Virus outbreaks in Africa by species and size since 1976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813" y="872717"/>
            <a:ext cx="5270187" cy="573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997464" y="872717"/>
            <a:ext cx="51092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>
                <a:latin typeface="+mj-lt"/>
                <a:cs typeface="Calibri" panose="020F0502020204030204" pitchFamily="34" charset="0"/>
              </a:rPr>
              <a:t>Virus EBOLA connu depuis 1976</a:t>
            </a:r>
            <a:br>
              <a:rPr lang="fr-FR" dirty="0">
                <a:latin typeface="+mj-lt"/>
                <a:cs typeface="Calibri" panose="020F0502020204030204" pitchFamily="34" charset="0"/>
              </a:rPr>
            </a:br>
            <a:r>
              <a:rPr lang="fr-FR" dirty="0">
                <a:latin typeface="+mj-lt"/>
                <a:cs typeface="Calibri" panose="020F0502020204030204" pitchFamily="34" charset="0"/>
              </a:rPr>
              <a:t>de 1976 à 2013 : 1500 morts, létalité 70 à 90%</a:t>
            </a:r>
            <a:br>
              <a:rPr lang="fr-FR" dirty="0">
                <a:latin typeface="+mj-lt"/>
                <a:cs typeface="Calibri" panose="020F0502020204030204" pitchFamily="34" charset="0"/>
              </a:rPr>
            </a:br>
            <a:r>
              <a:rPr lang="fr-FR" dirty="0">
                <a:latin typeface="+mj-lt"/>
                <a:cs typeface="Calibri" panose="020F0502020204030204" pitchFamily="34" charset="0"/>
              </a:rPr>
              <a:t>vs Paludisme : 600 000 morts par an</a:t>
            </a:r>
          </a:p>
          <a:p>
            <a:endParaRPr lang="fr-FR" dirty="0">
              <a:latin typeface="+mj-lt"/>
              <a:cs typeface="Calibri" panose="020F0502020204030204" pitchFamily="34" charset="0"/>
            </a:endParaRPr>
          </a:p>
          <a:p>
            <a:r>
              <a:rPr lang="fr-FR" dirty="0">
                <a:latin typeface="+mj-lt"/>
                <a:cs typeface="Calibri" panose="020F0502020204030204" pitchFamily="34" charset="0"/>
              </a:rPr>
              <a:t>Epidémies de maladie à virus EBOLA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  <a:cs typeface="Calibri" panose="020F0502020204030204" pitchFamily="34" charset="0"/>
              </a:rPr>
              <a:t>2014-2016 Afrique de l’Ouest </a:t>
            </a:r>
            <a:br>
              <a:rPr lang="fr-FR" dirty="0">
                <a:latin typeface="+mj-lt"/>
                <a:cs typeface="Calibri" panose="020F0502020204030204" pitchFamily="34" charset="0"/>
              </a:rPr>
            </a:br>
            <a:r>
              <a:rPr lang="fr-FR" dirty="0">
                <a:latin typeface="+mj-lt"/>
                <a:cs typeface="Calibri" panose="020F0502020204030204" pitchFamily="34" charset="0"/>
              </a:rPr>
              <a:t>(Sierra Leone, Libéria, Guinée)</a:t>
            </a:r>
          </a:p>
          <a:p>
            <a:r>
              <a:rPr lang="fr-FR" dirty="0">
                <a:latin typeface="+mj-lt"/>
                <a:cs typeface="Calibri" panose="020F0502020204030204" pitchFamily="34" charset="0"/>
              </a:rPr>
              <a:t>28 000 cas dont 11 000 décès (létalité 39%)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  <a:cs typeface="Calibri" panose="020F0502020204030204" pitchFamily="34" charset="0"/>
              </a:rPr>
              <a:t>2017-2020 RDC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  <a:cs typeface="Calibri" panose="020F0502020204030204" pitchFamily="34" charset="0"/>
              </a:rPr>
              <a:t>2021 Guinée / RDC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  <a:cs typeface="Calibri" panose="020F0502020204030204" pitchFamily="34" charset="0"/>
              </a:rPr>
              <a:t>2022 Ouganda / RDC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  <a:cs typeface="Calibri" panose="020F0502020204030204" pitchFamily="34" charset="0"/>
              </a:rPr>
              <a:t>2025 Ouganda / RDC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CA91A7-451C-4D9B-A407-6815F0472296}"/>
              </a:ext>
            </a:extLst>
          </p:cNvPr>
          <p:cNvSpPr txBox="1"/>
          <p:nvPr/>
        </p:nvSpPr>
        <p:spPr>
          <a:xfrm>
            <a:off x="858785" y="4517950"/>
            <a:ext cx="5908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  <a:cs typeface="Calibri" panose="020F0502020204030204" pitchFamily="34" charset="0"/>
              </a:rPr>
              <a:t>03/2025 Ouganda: épidémie de maladie à virus Soudan</a:t>
            </a:r>
            <a:br>
              <a:rPr lang="fr-FR" dirty="0">
                <a:latin typeface="+mj-lt"/>
                <a:cs typeface="Calibri" panose="020F0502020204030204" pitchFamily="34" charset="0"/>
              </a:rPr>
            </a:br>
            <a:r>
              <a:rPr lang="fr-FR" dirty="0">
                <a:latin typeface="+mj-lt"/>
                <a:cs typeface="Calibri" panose="020F0502020204030204" pitchFamily="34" charset="0"/>
              </a:rPr>
              <a:t>14 cas (12 confirmés + 2 probables) </a:t>
            </a:r>
            <a:br>
              <a:rPr lang="fr-FR" dirty="0">
                <a:latin typeface="+mj-lt"/>
                <a:cs typeface="Calibri" panose="020F0502020204030204" pitchFamily="34" charset="0"/>
              </a:rPr>
            </a:br>
            <a:r>
              <a:rPr lang="fr-FR" dirty="0">
                <a:latin typeface="+mj-lt"/>
                <a:cs typeface="Calibri" panose="020F0502020204030204" pitchFamily="34" charset="0"/>
              </a:rPr>
              <a:t>dont 4 décès (2 confirmés + 2 probables)</a:t>
            </a:r>
          </a:p>
          <a:p>
            <a:endParaRPr lang="fr-FR" dirty="0">
              <a:latin typeface="+mj-lt"/>
              <a:cs typeface="Calibri" panose="020F0502020204030204" pitchFamily="34" charset="0"/>
            </a:endParaRPr>
          </a:p>
          <a:p>
            <a:r>
              <a:rPr lang="fr-FR" dirty="0">
                <a:latin typeface="+mj-lt"/>
                <a:cs typeface="Calibri" panose="020F0502020204030204" pitchFamily="34" charset="0"/>
              </a:rPr>
              <a:t>09/2025 RDC:  épidémie de maladie à virus Zaïre</a:t>
            </a:r>
            <a:br>
              <a:rPr lang="fr-FR" dirty="0">
                <a:latin typeface="+mj-lt"/>
                <a:cs typeface="Calibri" panose="020F0502020204030204" pitchFamily="34" charset="0"/>
              </a:rPr>
            </a:br>
            <a:r>
              <a:rPr lang="fr-FR" dirty="0">
                <a:latin typeface="+mj-lt"/>
                <a:cs typeface="Calibri" panose="020F0502020204030204" pitchFamily="34" charset="0"/>
              </a:rPr>
              <a:t>64 cas et dont 45 décès </a:t>
            </a:r>
            <a:br>
              <a:rPr lang="fr-FR" dirty="0">
                <a:latin typeface="+mj-lt"/>
                <a:cs typeface="Calibri" panose="020F0502020204030204" pitchFamily="34" charset="0"/>
              </a:rPr>
            </a:br>
            <a:r>
              <a:rPr lang="fr-FR" dirty="0">
                <a:latin typeface="+mj-lt"/>
                <a:cs typeface="Calibri" panose="020F0502020204030204" pitchFamily="34" charset="0"/>
              </a:rPr>
              <a:t>(taux de létalité 70%)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99F2CD1D-94F5-49A0-90A8-05090E83E4D9}"/>
              </a:ext>
            </a:extLst>
          </p:cNvPr>
          <p:cNvSpPr/>
          <p:nvPr/>
        </p:nvSpPr>
        <p:spPr>
          <a:xfrm>
            <a:off x="449449" y="0"/>
            <a:ext cx="255270" cy="6847837"/>
          </a:xfrm>
          <a:custGeom>
            <a:avLst/>
            <a:gdLst/>
            <a:ahLst/>
            <a:cxnLst/>
            <a:rect l="l" t="t" r="r" b="b"/>
            <a:pathLst>
              <a:path w="340359" h="6858000">
                <a:moveTo>
                  <a:pt x="339852" y="0"/>
                </a:moveTo>
                <a:lnTo>
                  <a:pt x="0" y="0"/>
                </a:lnTo>
                <a:lnTo>
                  <a:pt x="0" y="6858000"/>
                </a:lnTo>
                <a:lnTo>
                  <a:pt x="339852" y="6858000"/>
                </a:lnTo>
                <a:lnTo>
                  <a:pt x="33985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575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4511A108-2384-494B-B912-C242BF20017B}"/>
              </a:ext>
            </a:extLst>
          </p:cNvPr>
          <p:cNvSpPr txBox="1"/>
          <p:nvPr/>
        </p:nvSpPr>
        <p:spPr>
          <a:xfrm>
            <a:off x="486899" y="10162"/>
            <a:ext cx="180370" cy="120053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358"/>
              </a:lnSpc>
            </a:pP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ZONE</a:t>
            </a:r>
            <a:r>
              <a:rPr sz="1350" b="1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AFRIQUE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CE3290B-F09A-4E5D-A225-A60F0A028367}"/>
              </a:ext>
            </a:extLst>
          </p:cNvPr>
          <p:cNvSpPr txBox="1">
            <a:spLocks/>
          </p:cNvSpPr>
          <p:nvPr/>
        </p:nvSpPr>
        <p:spPr>
          <a:xfrm>
            <a:off x="9732404" y="260351"/>
            <a:ext cx="927659" cy="360363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9pPr>
          </a:lstStyle>
          <a:p>
            <a:pPr algn="l">
              <a:defRPr/>
            </a:pPr>
            <a:r>
              <a:rPr lang="fr-FR" sz="1600" cap="all" dirty="0"/>
              <a:t>EBOLA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4BA7542-006B-4D46-A7F6-5D471E7CF1B7}"/>
              </a:ext>
            </a:extLst>
          </p:cNvPr>
          <p:cNvSpPr txBox="1"/>
          <p:nvPr/>
        </p:nvSpPr>
        <p:spPr>
          <a:xfrm>
            <a:off x="997464" y="308725"/>
            <a:ext cx="4577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fr-FR" sz="2400" b="1" cap="all" dirty="0">
                <a:latin typeface="+mj-lt"/>
              </a:rPr>
              <a:t>EBOLA</a:t>
            </a:r>
          </a:p>
        </p:txBody>
      </p:sp>
    </p:spTree>
    <p:extLst>
      <p:ext uri="{BB962C8B-B14F-4D97-AF65-F5344CB8AC3E}">
        <p14:creationId xmlns:p14="http://schemas.microsoft.com/office/powerpoint/2010/main" val="3180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966384" y="2819400"/>
            <a:ext cx="8660627" cy="2276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b="1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Transmission par contact avec:</a:t>
            </a:r>
            <a:br>
              <a:rPr lang="fr-FR" sz="1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</a:br>
            <a:r>
              <a:rPr lang="fr-FR" sz="1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- des liquides biologiques de personnes infectées (vivantes ou non) : </a:t>
            </a:r>
            <a:br>
              <a:rPr lang="fr-FR" sz="1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</a:br>
            <a:r>
              <a:rPr lang="fr-FR" sz="1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sang, salive, urine, lait maternel, sueur, selles, vomis et sperme</a:t>
            </a:r>
            <a:br>
              <a:rPr lang="fr-FR" sz="1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</a:br>
            <a:r>
              <a:rPr lang="fr-FR" sz="1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Persistance du virus : dans le corps de personnes décédées / cérémonies funéraires</a:t>
            </a:r>
            <a:br>
              <a:rPr lang="fr-FR" sz="1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</a:br>
            <a:r>
              <a:rPr lang="fr-FR" sz="1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et dans le sperme jusqu’à plusieurs mois après la guérison de personnes contaminées</a:t>
            </a:r>
            <a:br>
              <a:rPr lang="fr-FR" sz="1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</a:br>
            <a:br>
              <a:rPr lang="fr-FR" sz="1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</a:br>
            <a:r>
              <a:rPr lang="fr-FR" sz="1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- des objets contaminés par les liquides biologiques de patients infectés (aiguilles, linge)</a:t>
            </a:r>
            <a:br>
              <a:rPr lang="fr-FR" sz="1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</a:br>
            <a:br>
              <a:rPr lang="fr-FR" sz="1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</a:br>
            <a:r>
              <a:rPr lang="fr-FR" sz="1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- des animaux infectés lors de leur préparation, de leur cuisson ou de leur consommation (antilope, éléphant, chauve-souris, singe, etc.)</a:t>
            </a:r>
          </a:p>
          <a:p>
            <a:pPr marL="0" indent="0">
              <a:buNone/>
            </a:pPr>
            <a:r>
              <a:rPr lang="fr-FR" sz="1800" b="1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Pas de transmission par voie aérienne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06650" y="960937"/>
            <a:ext cx="5369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Durée d’incubation: </a:t>
            </a:r>
            <a:r>
              <a:rPr lang="fr-FR" dirty="0">
                <a:latin typeface="+mj-lt"/>
                <a:cs typeface="Calibri" panose="020F0502020204030204" pitchFamily="34" charset="0"/>
              </a:rPr>
              <a:t>2 à 21 jours</a:t>
            </a:r>
          </a:p>
          <a:p>
            <a:endParaRPr lang="fr-FR" dirty="0">
              <a:latin typeface="+mj-lt"/>
              <a:cs typeface="Calibri" panose="020F0502020204030204" pitchFamily="34" charset="0"/>
            </a:endParaRPr>
          </a:p>
          <a:p>
            <a:r>
              <a:rPr lang="fr-FR" b="1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Symptômes: </a:t>
            </a:r>
            <a:r>
              <a:rPr lang="fr-FR" dirty="0">
                <a:latin typeface="+mj-lt"/>
                <a:cs typeface="Calibri" panose="020F0502020204030204" pitchFamily="34" charset="0"/>
              </a:rPr>
              <a:t>début brutal, </a:t>
            </a:r>
            <a:br>
              <a:rPr lang="fr-FR" dirty="0">
                <a:latin typeface="+mj-lt"/>
                <a:cs typeface="Calibri" panose="020F0502020204030204" pitchFamily="34" charset="0"/>
              </a:rPr>
            </a:br>
            <a:r>
              <a:rPr lang="fr-FR" dirty="0">
                <a:latin typeface="+mj-lt"/>
                <a:cs typeface="Calibri" panose="020F0502020204030204" pitchFamily="34" charset="0"/>
              </a:rPr>
              <a:t>fièvre, asthénie, myalgies, céphalées </a:t>
            </a:r>
            <a:br>
              <a:rPr lang="fr-FR" dirty="0">
                <a:latin typeface="+mj-lt"/>
                <a:cs typeface="Calibri" panose="020F0502020204030204" pitchFamily="34" charset="0"/>
              </a:rPr>
            </a:br>
            <a:r>
              <a:rPr lang="fr-FR" dirty="0">
                <a:latin typeface="+mj-lt"/>
                <a:cs typeface="Calibri" panose="020F0502020204030204" pitchFamily="34" charset="0"/>
              </a:rPr>
              <a:t>puis vomissements, diarrhées, hémorragies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00C7E1-B54D-31FF-94D1-5EC0995DB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344" y="582398"/>
            <a:ext cx="2402894" cy="1367801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F730461-047D-460E-83DB-74D7C0ED8B64}"/>
              </a:ext>
            </a:extLst>
          </p:cNvPr>
          <p:cNvSpPr txBox="1">
            <a:spLocks/>
          </p:cNvSpPr>
          <p:nvPr/>
        </p:nvSpPr>
        <p:spPr>
          <a:xfrm>
            <a:off x="9732404" y="260351"/>
            <a:ext cx="927659" cy="360363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Montserrat"/>
              </a:defRPr>
            </a:lvl9pPr>
          </a:lstStyle>
          <a:p>
            <a:pPr algn="l">
              <a:defRPr/>
            </a:pPr>
            <a:r>
              <a:rPr lang="fr-FR" sz="1600" cap="all" dirty="0"/>
              <a:t>EBOLA</a:t>
            </a:r>
          </a:p>
        </p:txBody>
      </p:sp>
      <p:pic>
        <p:nvPicPr>
          <p:cNvPr id="1026" name="Picture 2" descr="Apparition du virus Ébola en Afrique | Evenements | Perspective Monde">
            <a:extLst>
              <a:ext uri="{FF2B5EF4-FFF2-40B4-BE49-F238E27FC236}">
                <a16:creationId xmlns:a16="http://schemas.microsoft.com/office/drawing/2014/main" id="{CC83A724-CEC3-4C92-A000-3BDEAF1A1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67"/>
          <a:stretch/>
        </p:blipFill>
        <p:spPr bwMode="auto">
          <a:xfrm>
            <a:off x="9057169" y="582398"/>
            <a:ext cx="2755363" cy="246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B2528940-BA48-44A3-8EE9-69F9D6A41ED8}"/>
              </a:ext>
            </a:extLst>
          </p:cNvPr>
          <p:cNvSpPr/>
          <p:nvPr/>
        </p:nvSpPr>
        <p:spPr>
          <a:xfrm>
            <a:off x="449449" y="0"/>
            <a:ext cx="255270" cy="6847837"/>
          </a:xfrm>
          <a:custGeom>
            <a:avLst/>
            <a:gdLst/>
            <a:ahLst/>
            <a:cxnLst/>
            <a:rect l="l" t="t" r="r" b="b"/>
            <a:pathLst>
              <a:path w="340359" h="6858000">
                <a:moveTo>
                  <a:pt x="339852" y="0"/>
                </a:moveTo>
                <a:lnTo>
                  <a:pt x="0" y="0"/>
                </a:lnTo>
                <a:lnTo>
                  <a:pt x="0" y="6858000"/>
                </a:lnTo>
                <a:lnTo>
                  <a:pt x="339852" y="6858000"/>
                </a:lnTo>
                <a:lnTo>
                  <a:pt x="33985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575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1FC2E36C-C4CA-4837-B812-A56250DB90FE}"/>
              </a:ext>
            </a:extLst>
          </p:cNvPr>
          <p:cNvSpPr txBox="1"/>
          <p:nvPr/>
        </p:nvSpPr>
        <p:spPr>
          <a:xfrm>
            <a:off x="486899" y="10162"/>
            <a:ext cx="180370" cy="120053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358"/>
              </a:lnSpc>
            </a:pP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ZONE</a:t>
            </a:r>
            <a:r>
              <a:rPr sz="1350" b="1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AFRIQUE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6A0FC07-4911-4F33-8EF4-FD7D6223057B}"/>
              </a:ext>
            </a:extLst>
          </p:cNvPr>
          <p:cNvSpPr txBox="1"/>
          <p:nvPr/>
        </p:nvSpPr>
        <p:spPr>
          <a:xfrm>
            <a:off x="997464" y="308725"/>
            <a:ext cx="4577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fr-FR" sz="2400" b="1" cap="all" dirty="0">
                <a:latin typeface="+mj-lt"/>
              </a:rPr>
              <a:t>EBOLA</a:t>
            </a:r>
          </a:p>
        </p:txBody>
      </p:sp>
    </p:spTree>
    <p:extLst>
      <p:ext uri="{BB962C8B-B14F-4D97-AF65-F5344CB8AC3E}">
        <p14:creationId xmlns:p14="http://schemas.microsoft.com/office/powerpoint/2010/main" val="1741569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D08E15-A7C3-4356-AB90-8E1F43411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1540731"/>
            <a:ext cx="11357810" cy="40259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>
                <a:solidFill>
                  <a:schemeClr val="accent2"/>
                </a:solidFill>
              </a:rPr>
              <a:t>CAS SUSPECT</a:t>
            </a:r>
          </a:p>
          <a:p>
            <a:r>
              <a:rPr lang="fr-FR" sz="2400" dirty="0"/>
              <a:t>Séjour en zone à risque dans les </a:t>
            </a:r>
            <a:r>
              <a:rPr lang="fr-FR" sz="2400" dirty="0">
                <a:solidFill>
                  <a:schemeClr val="accent2"/>
                </a:solidFill>
              </a:rPr>
              <a:t>21 jours </a:t>
            </a:r>
            <a:r>
              <a:rPr lang="fr-FR" sz="2400" dirty="0"/>
              <a:t>précédant le début des signes cliniques</a:t>
            </a:r>
          </a:p>
          <a:p>
            <a:pPr marL="0" indent="0">
              <a:buNone/>
            </a:pPr>
            <a:r>
              <a:rPr lang="fr-FR" sz="2400" dirty="0"/>
              <a:t>ET </a:t>
            </a:r>
          </a:p>
          <a:p>
            <a:r>
              <a:rPr lang="fr-FR" sz="2400" dirty="0"/>
              <a:t>fièvre égale ou supérieure à </a:t>
            </a:r>
            <a:r>
              <a:rPr lang="fr-FR" sz="2400" dirty="0">
                <a:solidFill>
                  <a:schemeClr val="accent2"/>
                </a:solidFill>
              </a:rPr>
              <a:t>38°C </a:t>
            </a:r>
          </a:p>
          <a:p>
            <a:r>
              <a:rPr lang="fr-FR" sz="2400" dirty="0"/>
              <a:t>OU des symptômes incluant céphalées sévères, asthénie, myalgies/arthralgies, vomissements, diarrhée, douleur abdominale ou saignements inexpliqués</a:t>
            </a:r>
          </a:p>
          <a:p>
            <a:r>
              <a:rPr lang="fr-FR" sz="2400" dirty="0"/>
              <a:t>OU une personne décédée de façon soudaine et inexpliquée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7F4858C-4350-4D0E-BC8E-2F0FE999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0874" cy="1325563"/>
          </a:xfrm>
        </p:spPr>
        <p:txBody>
          <a:bodyPr/>
          <a:lstStyle/>
          <a:p>
            <a:r>
              <a:rPr lang="fr-FR" dirty="0"/>
              <a:t>Définition de cas de maladie à virus Ebola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E4C0A1-1A7E-4577-8DB6-8CA55C7BE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442" y="5200679"/>
            <a:ext cx="5016276" cy="165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2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0775396-74E3-4BF4-A186-EA1ADE929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0500"/>
            <a:ext cx="12192000" cy="5032375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+mj-lt"/>
              </a:rPr>
              <a:t>Contact avec le sang ou un autre fluide corporel d’un patient infecté, </a:t>
            </a:r>
            <a:br>
              <a:rPr lang="fr-FR" sz="2000" dirty="0">
                <a:latin typeface="+mj-lt"/>
              </a:rPr>
            </a:br>
            <a:r>
              <a:rPr lang="fr-FR" sz="2000" dirty="0">
                <a:latin typeface="+mj-lt"/>
              </a:rPr>
              <a:t>ou une personne suspectée d’être infectée par le virus Ebola,  </a:t>
            </a:r>
          </a:p>
          <a:p>
            <a:r>
              <a:rPr lang="fr-FR" sz="2000" dirty="0">
                <a:latin typeface="+mj-lt"/>
              </a:rPr>
              <a:t>Prise en charge pour une autre pathologie ou visite dans un hôpital recevant des patients infectés par le virus Ebola, en zone à risque </a:t>
            </a:r>
          </a:p>
          <a:p>
            <a:r>
              <a:rPr lang="fr-FR" sz="2000" dirty="0">
                <a:latin typeface="+mj-lt"/>
              </a:rPr>
              <a:t>Contact direct avec une personne présentant un syndrome hémorragique ou avec le corps d’un défunt, dans la zone de circulation virale sans port d’un EPI </a:t>
            </a:r>
          </a:p>
          <a:p>
            <a:r>
              <a:rPr lang="fr-FR" sz="2000" dirty="0">
                <a:latin typeface="+mj-lt"/>
              </a:rPr>
              <a:t>Manipulation ou consommation de viande issue de la chasse, crue ou peu cuite dans la zone de circulation virale</a:t>
            </a:r>
          </a:p>
          <a:p>
            <a:r>
              <a:rPr lang="fr-FR" sz="2000" dirty="0">
                <a:latin typeface="+mj-lt"/>
              </a:rPr>
              <a:t>Travail dans un laboratoire qui détient des souches de virus Ebola ou des échantillons contenant le virus Ebola / qui détient des chauves-souris, des rongeurs ou des primates non humains originaires d’une zone de circulation virale</a:t>
            </a:r>
          </a:p>
          <a:p>
            <a:r>
              <a:rPr lang="fr-FR" sz="2000" dirty="0">
                <a:latin typeface="+mj-lt"/>
              </a:rPr>
              <a:t>Contact direct avec une chauve-souris, des rongeurs, des PNH ou d’autres animaux sauvages dans une zone de circulation virale, ou en provenance d’une zone de circulation virale</a:t>
            </a:r>
          </a:p>
          <a:p>
            <a:r>
              <a:rPr lang="fr-FR" sz="2000" dirty="0">
                <a:latin typeface="+mj-lt"/>
              </a:rPr>
              <a:t>Rapports sexuels avec une personne ayant développé une infection à virus Ebola sans limite de durée après son éventuelle guérison.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B6F9A8-B7F9-4559-A8DC-333F0D599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Expositions à risque</a:t>
            </a:r>
          </a:p>
        </p:txBody>
      </p:sp>
    </p:spTree>
    <p:extLst>
      <p:ext uri="{BB962C8B-B14F-4D97-AF65-F5344CB8AC3E}">
        <p14:creationId xmlns:p14="http://schemas.microsoft.com/office/powerpoint/2010/main" val="17105232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MIR">
      <a:dk1>
        <a:srgbClr val="294D8B"/>
      </a:dk1>
      <a:lt1>
        <a:sysClr val="window" lastClr="FFFFFF"/>
      </a:lt1>
      <a:dk2>
        <a:srgbClr val="294D8B"/>
      </a:dk2>
      <a:lt2>
        <a:srgbClr val="FFFFFF"/>
      </a:lt2>
      <a:accent1>
        <a:srgbClr val="4472C4"/>
      </a:accent1>
      <a:accent2>
        <a:srgbClr val="E83883"/>
      </a:accent2>
      <a:accent3>
        <a:srgbClr val="2F5496"/>
      </a:accent3>
      <a:accent4>
        <a:srgbClr val="78B64F"/>
      </a:accent4>
      <a:accent5>
        <a:srgbClr val="EE8640"/>
      </a:accent5>
      <a:accent6>
        <a:srgbClr val="3C495D"/>
      </a:accent6>
      <a:hlink>
        <a:srgbClr val="1F3864"/>
      </a:hlink>
      <a:folHlink>
        <a:srgbClr val="5A6E8C"/>
      </a:folHlink>
    </a:clrScheme>
    <a:fontScheme name="Personnalisé 2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EB-modele-ppt.pptx" id="{55E0EE36-000E-4E2E-9D31-1A63E0DC436C}" vid="{E5A8E0AE-8B19-4230-B7A7-4C9D7B7CAAC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ModeleCOREBppt</Template>
  <TotalTime>1281</TotalTime>
  <Words>849</Words>
  <Application>Microsoft Office PowerPoint</Application>
  <PresentationFormat>Grand écran</PresentationFormat>
  <Paragraphs>66</Paragraphs>
  <Slides>15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Montserrat</vt:lpstr>
      <vt:lpstr>Open Sans</vt:lpstr>
      <vt:lpstr>Open Sans SemiBold</vt:lpstr>
      <vt:lpstr>Thème Office</vt:lpstr>
      <vt:lpstr>Point de Situation Alerte Ebola 22 Mai 2026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Définition de cas de maladie à virus Ebola</vt:lpstr>
      <vt:lpstr>Expositions à risque</vt:lpstr>
      <vt:lpstr>Cas possible  </vt:lpstr>
      <vt:lpstr>Présentation PowerPoint</vt:lpstr>
      <vt:lpstr>Evaluation du risque d’infection chez les soignants exposés en zone épidémique </vt:lpstr>
      <vt:lpstr>Présentation PowerPoint</vt:lpstr>
      <vt:lpstr>Prise en charge d’un cas suspect Ebola</vt:lpstr>
      <vt:lpstr>Merci pour votre attention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CHATEL Flavie</dc:creator>
  <cp:lastModifiedBy>MIGEREL Christelle</cp:lastModifiedBy>
  <cp:revision>107</cp:revision>
  <cp:lastPrinted>2022-05-30T12:49:46Z</cp:lastPrinted>
  <dcterms:created xsi:type="dcterms:W3CDTF">2022-05-13T15:58:54Z</dcterms:created>
  <dcterms:modified xsi:type="dcterms:W3CDTF">2026-05-22T14:05:00Z</dcterms:modified>
</cp:coreProperties>
</file>